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58"/>
  </p:handoutMasterIdLst>
  <p:sldIdLst>
    <p:sldId id="256" r:id="rId2"/>
    <p:sldId id="257" r:id="rId3"/>
    <p:sldId id="269" r:id="rId4"/>
    <p:sldId id="258" r:id="rId5"/>
    <p:sldId id="303" r:id="rId6"/>
    <p:sldId id="260" r:id="rId7"/>
    <p:sldId id="276" r:id="rId8"/>
    <p:sldId id="259" r:id="rId9"/>
    <p:sldId id="275" r:id="rId10"/>
    <p:sldId id="261" r:id="rId11"/>
    <p:sldId id="272" r:id="rId12"/>
    <p:sldId id="262" r:id="rId13"/>
    <p:sldId id="271" r:id="rId14"/>
    <p:sldId id="263" r:id="rId15"/>
    <p:sldId id="273" r:id="rId16"/>
    <p:sldId id="264" r:id="rId17"/>
    <p:sldId id="274" r:id="rId18"/>
    <p:sldId id="265" r:id="rId19"/>
    <p:sldId id="277" r:id="rId20"/>
    <p:sldId id="266" r:id="rId21"/>
    <p:sldId id="278" r:id="rId22"/>
    <p:sldId id="267" r:id="rId23"/>
    <p:sldId id="270" r:id="rId24"/>
    <p:sldId id="268" r:id="rId25"/>
    <p:sldId id="279" r:id="rId26"/>
    <p:sldId id="280" r:id="rId27"/>
    <p:sldId id="304" r:id="rId28"/>
    <p:sldId id="310" r:id="rId29"/>
    <p:sldId id="308" r:id="rId30"/>
    <p:sldId id="284" r:id="rId31"/>
    <p:sldId id="305" r:id="rId32"/>
    <p:sldId id="307" r:id="rId33"/>
    <p:sldId id="309" r:id="rId34"/>
    <p:sldId id="306" r:id="rId35"/>
    <p:sldId id="311" r:id="rId36"/>
    <p:sldId id="312" r:id="rId37"/>
    <p:sldId id="282" r:id="rId38"/>
    <p:sldId id="289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288" r:id="rId47"/>
    <p:sldId id="281" r:id="rId48"/>
    <p:sldId id="290" r:id="rId49"/>
    <p:sldId id="292" r:id="rId50"/>
    <p:sldId id="294" r:id="rId51"/>
    <p:sldId id="283" r:id="rId52"/>
    <p:sldId id="291" r:id="rId53"/>
    <p:sldId id="285" r:id="rId54"/>
    <p:sldId id="286" r:id="rId55"/>
    <p:sldId id="287" r:id="rId56"/>
    <p:sldId id="293" r:id="rId5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66FF"/>
    <a:srgbClr val="808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85915" autoAdjust="0"/>
  </p:normalViewPr>
  <p:slideViewPr>
    <p:cSldViewPr>
      <p:cViewPr varScale="1">
        <p:scale>
          <a:sx n="62" d="100"/>
          <a:sy n="62" d="100"/>
        </p:scale>
        <p:origin x="-3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1DFD2A-40DB-4B88-B35B-EA4F79A16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C7CD8D6-5585-4531-9876-3513B228C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A50A-E659-461A-822B-9F9B5DEC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44F3-B944-4BAB-B9CD-3F5C64BB1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6AB5-E059-4535-8188-D7378FC0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DFF6-EAD9-499D-AA81-01FBDAE32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F3705-2196-4D02-AD91-7E594A41B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8BEF-88CD-42EA-8F52-74F91B76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C9BE-C46E-429E-AF62-1B31225E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DE04-3DA1-47C3-82FF-DFF29F2B5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5EB31-3312-466B-A571-79154618B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E879-7ACD-45DB-BFF6-D2EFAFBA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100A26B-45B6-4BC5-A903-65986686A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lassroomtools.com/iraq_an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afepress.com/rightthings/36708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lassroomtools.com/nice-big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exhibition/visualculture/antismoking09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lassroomtools.com/fem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classroomtools.com/feminine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ndhunter.com/embed-templates/gallery?&amp;url_title=bangalore-police-ad-campaign&amp;ShortTitle1=Blood+Spurting+PSAs&amp;picture_count=2&amp;entry_id=73806&amp;default_view=trends&amp;current=1&amp;r_url_title=cellphone-billboards&amp;r_ShortTitle1=Cellphone+Billboards...&amp;r_picture_count=1&amp;r_entry_id=5100&amp;r_default_view=trends&amp;r_current=1&amp;CustomColor1=EE0000&amp;google_id=ca-pub-9942215326287291&amp;cur_rel_pos=0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trendhunter.com/embed-templates/gallery?&amp;url_title=shockvertising-more-lurid-than-ever-does-it-work-jury-still-out&amp;ShortTitle1=Shockvertising&amp;picture_count=5&amp;entry_id=14843&amp;default_view=trends&amp;current=2&amp;r_url_title=shockvertising-more-lurid-than-ever-does-it-work-jury-still-out&amp;r_ShortTitle1=Stomach-Churning+Safety+Ads&amp;r_picture_count=3&amp;r_entry_id=27427&amp;r_default_view=trends&amp;r_current=2&amp;CustomColor1=EE0000&amp;google_id=ca-pub-8253196551734936&amp;cur_rel_pos=9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yaku.com/customs/crosses/index-all.html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UK_Royal_Coat_of_Arms.png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hyperlink" Target="http://www.cafepress.com/christian247/5657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Scottish_royal_coat_of_arms.png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www.cafepress.com/christian247/543572" TargetMode="External"/><Relationship Id="rId9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en.wikipedia.org/wiki/Image:HinduSwastika.svg" TargetMode="External"/><Relationship Id="rId7" Type="http://schemas.openxmlformats.org/officeDocument/2006/relationships/hyperlink" Target="http://en.wikipedia.org/wiki/Image:Receboga.jpg" TargetMode="External"/><Relationship Id="rId12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hyperlink" Target="http://en.wikipedia.org/wiki/Image:KunaYalaFlag.svg" TargetMode="External"/><Relationship Id="rId5" Type="http://schemas.openxmlformats.org/officeDocument/2006/relationships/hyperlink" Target="http://en.wikipedia.org/wiki/Image:Flag_of_Germany_1933.svg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7.png"/><Relationship Id="rId9" Type="http://schemas.openxmlformats.org/officeDocument/2006/relationships/hyperlink" Target="http://en.wikipedia.org/wiki/Image:Romanswastika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s_this_tomorrow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roomtools.com/fem3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lassroomtools.com/faces-a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ourcewatch.org/index.php?title=Image:Saddam_Hussein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lassroomtools.com/elian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smtClean="0"/>
              <a:t>PROPAGANDA-The Ultimate Art of Persuasion and Deception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smtClean="0"/>
              <a:t>Are You Brainwashed?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0" y="-1976438"/>
            <a:ext cx="4572000" cy="1081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Transfer employs the use of symbols, quotes, or the images of famous people to convey a message not necessarily associated with them.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Fake experts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Religious symbols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Flags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“Scientists” in white coats seeming like experts on a cause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Associating Democrats with terrorism (pictures of bin Laden and World trade center attacks) or Republicans with anti-immigration (images of the Berlin Wall)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Freedom fighters (really terrorists)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Transfer</a:t>
            </a:r>
          </a:p>
        </p:txBody>
      </p:sp>
      <p:pic>
        <p:nvPicPr>
          <p:cNvPr id="13315" name="Picture 5" descr="Click here to read my analysis of this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09800"/>
            <a:ext cx="320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bushba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2400"/>
            <a:ext cx="5486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Testimonial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celebrity endorsement of a product, philosophy, movement, or candidate</a:t>
            </a:r>
          </a:p>
          <a:p>
            <a:pPr eaLnBrk="1" hangingPunct="1"/>
            <a:r>
              <a:rPr lang="en-US" smtClean="0"/>
              <a:t>Professional athletes, famous business people, etc</a:t>
            </a:r>
          </a:p>
          <a:p>
            <a:pPr eaLnBrk="1" hangingPunct="1"/>
            <a:r>
              <a:rPr lang="en-US" smtClean="0"/>
              <a:t>Can be in or out of context</a:t>
            </a:r>
          </a:p>
          <a:p>
            <a:pPr eaLnBrk="1" hangingPunct="1"/>
            <a:r>
              <a:rPr lang="en-US" smtClean="0"/>
              <a:t>Can be misquoted to serve a cause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Testimonial example</a:t>
            </a:r>
          </a:p>
        </p:txBody>
      </p:sp>
      <p:pic>
        <p:nvPicPr>
          <p:cNvPr id="15363" name="Picture 5" descr="(SC)Dale_Earnhardt_Jr_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3524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 Plain Folks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Here the candidate or cause is identified with the common people from everyday walks of life.</a:t>
            </a:r>
          </a:p>
          <a:p>
            <a:pPr eaLnBrk="1" hangingPunct="1"/>
            <a:r>
              <a:rPr lang="en-US" smtClean="0"/>
              <a:t>The idea is to make the candidate/cause come off as grass roots and all-American</a:t>
            </a:r>
          </a:p>
          <a:p>
            <a:pPr eaLnBrk="1" hangingPunct="1"/>
            <a:r>
              <a:rPr lang="en-US" smtClean="0"/>
              <a:t>Like “Every Man” </a:t>
            </a:r>
          </a:p>
          <a:p>
            <a:pPr eaLnBrk="1" hangingPunct="1"/>
            <a:r>
              <a:rPr lang="en-US" smtClean="0"/>
              <a:t>EX: Politicians eating at the local diner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67000"/>
            <a:ext cx="2209800" cy="2057400"/>
          </a:xfrm>
        </p:spPr>
        <p:txBody>
          <a:bodyPr/>
          <a:lstStyle/>
          <a:p>
            <a:pPr eaLnBrk="1" hangingPunct="1"/>
            <a:r>
              <a:rPr lang="en-US" sz="4000" smtClean="0"/>
              <a:t>Plain Folks example</a:t>
            </a:r>
          </a:p>
        </p:txBody>
      </p:sp>
      <p:pic>
        <p:nvPicPr>
          <p:cNvPr id="17411" name="Picture 5" descr="armyisnot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858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 Euphemism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 smtClean="0"/>
              <a:t>Sugar coating the truth</a:t>
            </a:r>
          </a:p>
          <a:p>
            <a:pPr marL="609600" indent="-609600"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chemeClr val="hlink"/>
                </a:solidFill>
              </a:rPr>
              <a:t>shell shock (WWI)</a:t>
            </a:r>
          </a:p>
          <a:p>
            <a:pPr marL="609600" indent="-609600"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chemeClr val="hlink"/>
                </a:solidFill>
              </a:rPr>
              <a:t>combat fatigue (WWII)</a:t>
            </a:r>
          </a:p>
          <a:p>
            <a:pPr marL="609600" indent="-609600"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chemeClr val="hlink"/>
                </a:solidFill>
              </a:rPr>
              <a:t>Post-traumatic stress disorder (Vietnam to present)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or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>
                <a:solidFill>
                  <a:srgbClr val="9966FF"/>
                </a:solidFill>
              </a:rPr>
              <a:t>“friendly fire” for killing one’s own troops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>
                <a:solidFill>
                  <a:srgbClr val="808000"/>
                </a:solidFill>
              </a:rPr>
              <a:t>a missile as a “peace-keeper</a:t>
            </a:r>
            <a:r>
              <a:rPr lang="en-US" sz="2400" smtClean="0"/>
              <a:t>”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>
                <a:solidFill>
                  <a:srgbClr val="008080"/>
                </a:solidFill>
              </a:rPr>
              <a:t>murder as “liquidation”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civilian casualties as “collateral damage”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4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Euphemism example</a:t>
            </a:r>
          </a:p>
        </p:txBody>
      </p:sp>
      <p:pic>
        <p:nvPicPr>
          <p:cNvPr id="19459" name="Picture 5" descr="Peace Through Superior Firepower T-shirt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28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8. Card Stacking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Selective omission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Leaves out information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Censorship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It involves only presenting the information that is positive to an idea or proposal while omitting information contrary to it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solidFill>
                  <a:srgbClr val="008080"/>
                </a:solidFill>
              </a:rPr>
              <a:t>Cigarettes are made from 100 percent natural tobacco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solidFill>
                  <a:schemeClr val="folHlink"/>
                </a:solidFill>
              </a:rPr>
              <a:t>A politician just happens to be in town when a new school is opening - so they just drop in,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folHlink"/>
                </a:solidFill>
              </a:rPr>
              <a:t>	hijacking the press for their own means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28800"/>
            <a:ext cx="2438400" cy="20574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Card Stacking Example</a:t>
            </a:r>
          </a:p>
        </p:txBody>
      </p:sp>
      <p:pic>
        <p:nvPicPr>
          <p:cNvPr id="21507" name="Picture 7" descr="nic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Propaganda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46339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A specific type of message or presentation aimed at serving an agenda (changing minds or opinions)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One can read messages from pictures or symbols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Designed to influence people’s opinions through: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Persuasive messages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Political messages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Religious messages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Moral messages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Advertising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Slogans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9. Band Wagon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idea behind the bandwagon is just that, “getting on the bandwagon”</a:t>
            </a:r>
          </a:p>
          <a:p>
            <a:pPr eaLnBrk="1" hangingPunct="1"/>
            <a:r>
              <a:rPr lang="en-US" smtClean="0"/>
              <a:t>The propagandist, advertiser, politician, or arguer puts forth the idea that everyone else is doing this, or everyone else supports this idea/person/cause, and SO SHOULD YOU!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Bandwagon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5" descr="goldschl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7496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10. Fear/Emotional Appeal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idea is to present the dreaded circumstance and usually follow it up with the kind of behavior needed to avoid or prevent that horrible event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folHlink"/>
                </a:solidFill>
              </a:rPr>
              <a:t> EX:  If you don’t smoke, many companies will go broke, the economy will fail, the terrorists will take over and steal your children.  So smoke and prevent this from occurring…”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4038600" cy="1524000"/>
          </a:xfrm>
        </p:spPr>
        <p:txBody>
          <a:bodyPr/>
          <a:lstStyle/>
          <a:p>
            <a:pPr eaLnBrk="1" hangingPunct="1"/>
            <a:r>
              <a:rPr lang="en-US" smtClean="0"/>
              <a:t>Fear/Emotional appeal examples</a:t>
            </a:r>
          </a:p>
        </p:txBody>
      </p:sp>
      <p:pic>
        <p:nvPicPr>
          <p:cNvPr id="25603" name="Picture 7" descr="1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228600"/>
            <a:ext cx="45688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Poster: Don't Be A Butthea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11. Logical Fallacy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5562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/>
              <a:t>When a conclusion is drawn from facts and the conclusion is not necessarily true.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chemeClr val="folHlink"/>
                </a:solidFill>
              </a:rPr>
              <a:t>Premise 1 :  Bob wears boots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chemeClr val="folHlink"/>
                </a:solidFill>
              </a:rPr>
              <a:t>Premise 2:   Nazis wear boots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chemeClr val="folHlink"/>
                </a:solidFill>
              </a:rPr>
              <a:t>Conclusion:</a:t>
            </a:r>
            <a:r>
              <a:rPr lang="en-US" sz="240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US" sz="2400" smtClean="0">
                <a:solidFill>
                  <a:schemeClr val="folHlink"/>
                </a:solidFill>
              </a:rPr>
              <a:t>Bob is a Nazi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	or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9966FF"/>
                </a:solidFill>
              </a:rPr>
              <a:t>Premise 1:  All Christians believe in God.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9966FF"/>
                </a:solidFill>
              </a:rPr>
              <a:t>Premise 2: All Muslims believe in God.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9966FF"/>
                </a:solidFill>
              </a:rPr>
              <a:t>Conclusion: All Christians are Muslims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rgbClr val="9966FF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000" b="1" i="1" smtClean="0">
                <a:solidFill>
                  <a:srgbClr val="000000"/>
                </a:solidFill>
              </a:rPr>
              <a:t>The conclusion is a twisting of logic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0"/>
            <a:ext cx="1981200" cy="1981200"/>
          </a:xfrm>
        </p:spPr>
        <p:txBody>
          <a:bodyPr/>
          <a:lstStyle/>
          <a:p>
            <a:pPr eaLnBrk="1" hangingPunct="1"/>
            <a:r>
              <a:rPr lang="en-US" sz="4000" smtClean="0"/>
              <a:t>Logical Fallacy example</a:t>
            </a:r>
          </a:p>
        </p:txBody>
      </p:sp>
      <p:pic>
        <p:nvPicPr>
          <p:cNvPr id="27651" name="Picture 5" descr="libe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5715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12. The power of slogans-catchy phrases to help you remember a cause or company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69225" cy="4113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It's the real thing -Coca-Cola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You are in good hands with Allstate-Allstate Insurance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Just do it -Nike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Got Milk?- Dairy farmers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Oh thank Heaven for 7-11-7-11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Breakfast of Champions-Wheaties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Your country need you-US government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An army of one-US Army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few, the proud, the Marines-US Marines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I'm lovin' it –McDonald’s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Have it your way-Burger King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Think outside the bun –Taco Bell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R-O-L-A-I-D-S spells Relief – Rolaids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Taste the rainbow"- Skittles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 LOADED Words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 to TRANSFER but using WORDS instead of images</a:t>
            </a:r>
          </a:p>
          <a:p>
            <a:r>
              <a:rPr lang="en-US" smtClean="0"/>
              <a:t>Words designed to get your attention</a:t>
            </a:r>
          </a:p>
          <a:p>
            <a:r>
              <a:rPr lang="en-US" smtClean="0"/>
              <a:t>Fighting words </a:t>
            </a:r>
          </a:p>
          <a:p>
            <a:r>
              <a:rPr lang="en-US" smtClean="0"/>
              <a:t>Political correctness</a:t>
            </a:r>
          </a:p>
          <a:p>
            <a:r>
              <a:rPr lang="en-US" smtClean="0"/>
              <a:t>Sensationalism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Content Placeholder 3" descr="http://i.ehow.com/images/a04/oi/dr/identify-propaganda-1.2-800X8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04800"/>
            <a:ext cx="3505200" cy="5486400"/>
          </a:xfrm>
        </p:spPr>
      </p:pic>
      <p:pic>
        <p:nvPicPr>
          <p:cNvPr id="30724" name="Picture 2" descr="http://www.popgadget.net/images/mojo-propaga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476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14. Eye appeal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attractive or unattractive images to  persuade the target audience to act a certain way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Quotes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the skillful and sustained use of propaganda, one can make people see even heaven as hell or an extremely wretched life as paradise.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mtClean="0"/>
              <a:t>				Adolf Hitler		</a:t>
            </a:r>
          </a:p>
          <a:p>
            <a:pPr eaLnBrk="1" hangingPunct="1"/>
            <a:r>
              <a:rPr lang="en-US" smtClean="0"/>
              <a:t>There are a lot of lies going around... and half of them are true.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mtClean="0"/>
              <a:t>				Winston Churchill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EYE APPEAL example</a:t>
            </a:r>
          </a:p>
        </p:txBody>
      </p:sp>
      <p:pic>
        <p:nvPicPr>
          <p:cNvPr id="32771" name="Picture 5" descr="fem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32083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feminin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9513" y="1905000"/>
            <a:ext cx="35671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15. REPETITION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"See, in my line of work you got to keep repeating things over and over and over again for the truth to sink in, to kind of catapult the propaganda." </a:t>
            </a:r>
          </a:p>
          <a:p>
            <a:r>
              <a:rPr lang="en-US" smtClean="0"/>
              <a:t>Repetition of words or images to get the attention and focus of the viewer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Repetition example</a:t>
            </a:r>
          </a:p>
        </p:txBody>
      </p:sp>
      <p:pic>
        <p:nvPicPr>
          <p:cNvPr id="34819" name="Content Placeholder 3" descr="http://modculture.typepad.com/photos/uncategorized/2008/05/09/cub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00200"/>
            <a:ext cx="3905250" cy="2981325"/>
          </a:xfrm>
        </p:spPr>
      </p:pic>
      <p:pic>
        <p:nvPicPr>
          <p:cNvPr id="34820" name="Picture 2" descr="http://blog.pappastax.com/wp-content/uploads/2009/07/propaganda_ww2_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05000"/>
            <a:ext cx="3448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r>
              <a:rPr lang="en-US" smtClean="0"/>
              <a:t>16. SNOB APPEAL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Appealing to the finer things in life</a:t>
            </a:r>
          </a:p>
          <a:p>
            <a:r>
              <a:rPr lang="en-US" smtClean="0"/>
              <a:t>Often uses the “good life” as an example</a:t>
            </a:r>
          </a:p>
          <a:p>
            <a:r>
              <a:rPr lang="en-US" smtClean="0"/>
              <a:t>Often targeted at the upper class or the wealthy in society</a:t>
            </a:r>
          </a:p>
          <a:p>
            <a:r>
              <a:rPr lang="en-US" smtClean="0"/>
              <a:t>Reverse of BANDWAGON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Snob Appeal example</a:t>
            </a:r>
          </a:p>
        </p:txBody>
      </p:sp>
      <p:pic>
        <p:nvPicPr>
          <p:cNvPr id="36867" name="Content Placeholder 3" descr="http://www.jitterbuzz.com/apsho/snob_appeal_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52600"/>
            <a:ext cx="4114800" cy="4800600"/>
          </a:xfrm>
        </p:spPr>
      </p:pic>
      <p:pic>
        <p:nvPicPr>
          <p:cNvPr id="36868" name="Picture 4" descr="http://img.dailymail.co.uk/i/pix/2007/08_01/zararolexMS0408_468x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17. SHOCKVERTISING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From “shocking” and “advertising”</a:t>
            </a:r>
          </a:p>
          <a:p>
            <a:r>
              <a:rPr lang="en-US" smtClean="0"/>
              <a:t>Using shocking images or words to get attention of  people</a:t>
            </a:r>
          </a:p>
          <a:p>
            <a:r>
              <a:rPr lang="en-US" smtClean="0"/>
              <a:t>Can be offensive, graphic (gory), or pornographic in nature</a:t>
            </a:r>
          </a:p>
          <a:p>
            <a:r>
              <a:rPr lang="en-US" smtClean="0"/>
              <a:t>Can be metaphorical or symbolic in nature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mtClean="0"/>
              <a:t>SHOCKVERTISING example</a:t>
            </a:r>
          </a:p>
        </p:txBody>
      </p:sp>
      <p:pic>
        <p:nvPicPr>
          <p:cNvPr id="4" name="Picture 3" descr="http://news.bbc.co.uk/olmedia/610000/images/_611979_baby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0"/>
            <a:ext cx="3124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http://theinspirationroom.com/daily/print/2007/1/get_unhooked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762000"/>
            <a:ext cx="4648200" cy="2743200"/>
          </a:xfrm>
          <a:effectLst>
            <a:softEdge rad="112500"/>
          </a:effectLst>
        </p:spPr>
      </p:pic>
      <p:pic>
        <p:nvPicPr>
          <p:cNvPr id="8" name="Picture 7" descr="http://images.trendhunter.com/phpthumbnails/27427_1_468.jpe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166552"/>
            <a:ext cx="2457450" cy="369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6" name="Picture 6" descr="http://images.trendhunter.com/phpthumbnails/73806_2_468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78440"/>
            <a:ext cx="4263707" cy="317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power of symbols and images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5" descr="ww2-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2578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5" y="1371600"/>
            <a:ext cx="35972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5" descr="warpro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05000"/>
            <a:ext cx="39957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Techniques or Methods Used in Propaganda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7769225" cy="3198813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Commie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Fascist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Pig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Yuppie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Bum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Terrorist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Sell-out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Radical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Socialist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72390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800">
                <a:solidFill>
                  <a:schemeClr val="folHlink"/>
                </a:solidFill>
              </a:rPr>
              <a:t>Name-calling</a:t>
            </a:r>
            <a:r>
              <a:rPr lang="en-US" sz="2800"/>
              <a:t> ties a person or cause to a largely perceived </a:t>
            </a:r>
            <a:r>
              <a:rPr lang="en-US" sz="2800">
                <a:solidFill>
                  <a:schemeClr val="hlink"/>
                </a:solidFill>
              </a:rPr>
              <a:t>negative</a:t>
            </a:r>
            <a:r>
              <a:rPr lang="en-US" sz="2800"/>
              <a:t> image</a:t>
            </a:r>
            <a:r>
              <a:rPr lang="en-US"/>
              <a:t> </a:t>
            </a:r>
            <a:endParaRPr lang="en-US" sz="2800"/>
          </a:p>
          <a:p>
            <a:pPr marL="457200" indent="-457200" algn="l"/>
            <a:r>
              <a:rPr lang="en-US" sz="2800"/>
              <a:t>	</a:t>
            </a:r>
            <a:r>
              <a:rPr lang="en-US"/>
              <a:t>Common Name Calling:</a:t>
            </a:r>
          </a:p>
          <a:p>
            <a:pPr marL="457200" indent="-457200" algn="l">
              <a:buFontTx/>
              <a:buAutoNum type="arabicPeriod"/>
            </a:pPr>
            <a:endParaRPr lang="en-US"/>
          </a:p>
          <a:p>
            <a:pPr marL="457200" indent="-45720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63245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1243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3733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371850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"/>
            <a:ext cx="43894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4578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62484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3571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962400"/>
            <a:ext cx="4762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20161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858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power of symbols and images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5" descr="Cross burning in Alab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3048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Cross compendiu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The power of symbols and images</a:t>
            </a:r>
          </a:p>
        </p:txBody>
      </p:sp>
      <p:pic>
        <p:nvPicPr>
          <p:cNvPr id="50179" name="Picture 5" descr="American Christian T-shirts, Apparel &amp; Gift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19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 descr="Super Christ Christian T-shirts, Apparel &amp; Gift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43400"/>
            <a:ext cx="2286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1" descr="The Royal Arms, as used in Scotland">
            <a:hlinkClick r:id="rId6" tooltip="The Royal Arms, as used in Scotland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657600"/>
            <a:ext cx="2971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3" descr="The Royal Coat of Arms of the United Kingdom">
            <a:hlinkClick r:id="rId8" tooltip="The Royal Coat of Arms of the United Kingdom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990600"/>
            <a:ext cx="28956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ha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7" descr="A &quot;right-facing&quot; Swastika in a decorative Hindu form">
            <a:hlinkClick r:id="rId3" tooltip="A &quot;right-facing&quot; Swastika in a decorative Hindu for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914400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9" descr="In the Western world, the swastika is usually associated with the flag of Nazi Germany and the NSDAP.">
            <a:hlinkClick r:id="rId5" tooltip="In the Western world, the swastika is usually associated with the flag of Nazi Germany and the NSDAP.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114800"/>
            <a:ext cx="320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1" descr="The &quot;Hands of God&quot; (Ręce Boga), allegedly an old (pre-Christian) Vandals and Slavic solar symbol.">
            <a:hlinkClick r:id="rId7" tooltip="The &quot;Hands of God&quot; (Ręce Boga), allegedly an old (pre-Christian) Vandals and Slavic solar symbol.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762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3" descr="swastika on a Roman mosaic">
            <a:hlinkClick r:id="rId9" tooltip="swastika on a Roman mosaic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3886200"/>
            <a:ext cx="253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5" descr="The Flag of Kuna Yala.">
            <a:hlinkClick r:id="rId11" tooltip="The Flag of Kuna Yala.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0" y="685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U.S.  Treasury Department 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352800"/>
            <a:ext cx="27955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7" descr="the Great Seal and seal used on the dollar bill, pyramid 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2860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9" descr="The eagle side of the seal shown on the dollar b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352800"/>
            <a:ext cx="27432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3" descr="Image:United States one dollar bill, rever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685800"/>
            <a:ext cx="3962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5" descr="US_$1_obver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685800"/>
            <a:ext cx="4114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Name Calling/Loaded Words examples</a:t>
            </a:r>
          </a:p>
        </p:txBody>
      </p:sp>
      <p:pic>
        <p:nvPicPr>
          <p:cNvPr id="7171" name="Picture 4" descr="http://katysconservativecorner.typepad.com/katy/images/2008/04/21/sn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32004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ttp://upload.wikimedia.org/wikipedia/commons/thumb/2/21/Is_this_tomorrow.jpg/220px-Is_this_tomorrow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28800"/>
            <a:ext cx="32766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30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wrongp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eyes can fool us…</a:t>
            </a:r>
          </a:p>
        </p:txBody>
      </p:sp>
      <p:pic>
        <p:nvPicPr>
          <p:cNvPr id="55299" name="Picture 4" descr="CN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1981200"/>
            <a:ext cx="2971800" cy="3962400"/>
          </a:xfrm>
          <a:noFill/>
        </p:spPr>
      </p:pic>
      <p:pic>
        <p:nvPicPr>
          <p:cNvPr id="55300" name="Picture 5" descr="devil-closeu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1981200"/>
            <a:ext cx="2816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066800" y="2133600"/>
            <a:ext cx="2009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I</a:t>
            </a:r>
            <a:br>
              <a:rPr lang="en-US"/>
            </a:br>
            <a:r>
              <a:rPr lang="en-US"/>
              <a:t>love</a:t>
            </a:r>
            <a:br>
              <a:rPr lang="en-US"/>
            </a:br>
            <a:r>
              <a:rPr lang="en-US"/>
              <a:t>Paris in the</a:t>
            </a:r>
            <a:br>
              <a:rPr lang="en-US"/>
            </a:br>
            <a:r>
              <a:rPr lang="en-US"/>
              <a:t>the springtime 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066800" y="1981200"/>
            <a:ext cx="1905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990600" y="4038600"/>
            <a:ext cx="19812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1066800" y="4038600"/>
            <a:ext cx="1828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/>
              <a:t>The AIDS epidemic</a:t>
            </a:r>
            <a:br>
              <a:rPr lang="en-US" sz="1600" b="1"/>
            </a:br>
            <a:r>
              <a:rPr lang="en-US" sz="1600" b="1"/>
              <a:t>continues to focus on the</a:t>
            </a:r>
            <a:br>
              <a:rPr lang="en-US" sz="1600" b="1"/>
            </a:br>
            <a:r>
              <a:rPr lang="en-US" sz="1600" b="1"/>
              <a:t>the established risk groups</a:t>
            </a:r>
            <a:r>
              <a:rPr lang="en-US" b="1"/>
              <a:t>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Propaganda or Not?  You Decide…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905000"/>
            <a:ext cx="6248400" cy="455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143000"/>
            <a:ext cx="5486400" cy="4894263"/>
          </a:xfrm>
        </p:spPr>
      </p:pic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24907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power of symbols and images</a:t>
            </a:r>
          </a:p>
        </p:txBody>
      </p:sp>
      <p:pic>
        <p:nvPicPr>
          <p:cNvPr id="58371" name="Picture 7" descr="5433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9" descr="Image:Anarchy-symbol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828800"/>
            <a:ext cx="4868863" cy="6705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b="1" u="sng" smtClean="0"/>
              <a:t>Description</a:t>
            </a:r>
            <a:r>
              <a:rPr lang="en-US" sz="2000" smtClean="0"/>
              <a:t>-This example is from a military t-shirt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b="1" u="sng" smtClean="0"/>
              <a:t>Target audience-</a:t>
            </a:r>
            <a:r>
              <a:rPr lang="en-US" sz="2000" smtClean="0"/>
              <a:t>It is intended to promote the war to soldiers as well as to entertain the general public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b="1" u="sng" smtClean="0"/>
              <a:t>Technique</a:t>
            </a:r>
            <a:r>
              <a:rPr lang="en-US" sz="2000" smtClean="0"/>
              <a:t>-This item uses a combination of </a:t>
            </a:r>
            <a:r>
              <a:rPr lang="en-US" sz="2000" b="1" smtClean="0"/>
              <a:t>transfer  and euphemism.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b="1" u="sng" smtClean="0">
                <a:solidFill>
                  <a:srgbClr val="FF0000"/>
                </a:solidFill>
              </a:rPr>
              <a:t>EXPLANATION</a:t>
            </a:r>
            <a:r>
              <a:rPr lang="en-US" sz="2000" b="1" smtClean="0">
                <a:solidFill>
                  <a:srgbClr val="FF0000"/>
                </a:solidFill>
              </a:rPr>
              <a:t>-</a:t>
            </a:r>
            <a:r>
              <a:rPr lang="en-US" sz="2000" smtClean="0">
                <a:solidFill>
                  <a:srgbClr val="FF0000"/>
                </a:solidFill>
              </a:rPr>
              <a:t>It is </a:t>
            </a:r>
            <a:r>
              <a:rPr lang="en-US" sz="2000" b="1" smtClean="0">
                <a:solidFill>
                  <a:srgbClr val="FF0000"/>
                </a:solidFill>
              </a:rPr>
              <a:t>transfer </a:t>
            </a:r>
            <a:r>
              <a:rPr lang="en-US" sz="2000" smtClean="0">
                <a:solidFill>
                  <a:srgbClr val="FF0000"/>
                </a:solidFill>
              </a:rPr>
              <a:t>because it uses the American flag colors and a map of the Middle East.  It uses </a:t>
            </a:r>
            <a:r>
              <a:rPr lang="en-US" sz="2000" b="1" smtClean="0">
                <a:solidFill>
                  <a:srgbClr val="FF0000"/>
                </a:solidFill>
              </a:rPr>
              <a:t>euphemism </a:t>
            </a:r>
            <a:r>
              <a:rPr lang="en-US" sz="2000" smtClean="0">
                <a:solidFill>
                  <a:srgbClr val="FF0000"/>
                </a:solidFill>
              </a:rPr>
              <a:t>because it tries to make war seem more fun that it really is.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b="1" u="sng" smtClean="0"/>
              <a:t>Purpose</a:t>
            </a:r>
            <a:r>
              <a:rPr lang="en-US" sz="2000" smtClean="0"/>
              <a:t>-It is intended to promote war as lighthearted event as a concert by same format as a concert t-shirt.  It also uses a little humor to promote war as something that is not serious of a event</a:t>
            </a:r>
          </a:p>
        </p:txBody>
      </p:sp>
      <p:pic>
        <p:nvPicPr>
          <p:cNvPr id="59395" name="Picture 5" descr="sdt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1828800" y="304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Sample Item for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Glittering Generality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Opposite of name-calling; associates someone or something with a </a:t>
            </a:r>
            <a:r>
              <a:rPr lang="en-US" sz="2800" smtClean="0">
                <a:solidFill>
                  <a:schemeClr val="hlink"/>
                </a:solidFill>
              </a:rPr>
              <a:t>positive image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Uses lofty or fancy language (honor, glory, love of country, etc.)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Words used demand approval without thinking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 ad by a cigarette manufacturer proclaims to smokers: Don’t let them take your “rights” away!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Implied greater loss than will really occur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“Defenders of Democracy”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“Axis of Evil”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Glittering Generality examples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5" descr="faces-a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4559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image:Saddam Hussein.jpg">
            <a:hlinkClick r:id="rId4" tooltip="image:Saddam Hussein.jp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057400"/>
            <a:ext cx="38862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</a:t>
            </a:r>
            <a:r>
              <a:rPr lang="en-US" sz="4000" smtClean="0"/>
              <a:t>Simplification (or Stereotyping):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problem and solutions seem more simple than they really are</a:t>
            </a:r>
          </a:p>
          <a:p>
            <a:pPr eaLnBrk="1" hangingPunct="1"/>
            <a:r>
              <a:rPr lang="en-US" smtClean="0"/>
              <a:t>Will reduce problem to a </a:t>
            </a:r>
            <a:r>
              <a:rPr lang="en-US" smtClean="0">
                <a:solidFill>
                  <a:srgbClr val="000000"/>
                </a:solidFill>
              </a:rPr>
              <a:t>clear-cut choice involving good and evil</a:t>
            </a:r>
            <a:r>
              <a:rPr lang="en-US" smtClean="0"/>
              <a:t>:  “You are either with us or against us”</a:t>
            </a:r>
          </a:p>
          <a:p>
            <a:pPr eaLnBrk="1" hangingPunct="1"/>
            <a:r>
              <a:rPr lang="en-US" smtClean="0"/>
              <a:t>Used to sway uneducated audiences</a:t>
            </a:r>
          </a:p>
          <a:p>
            <a:pPr eaLnBrk="1" hangingPunct="1"/>
            <a:r>
              <a:rPr lang="en-US" smtClean="0"/>
              <a:t>Often leaves out important information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3810000" cy="2438400"/>
          </a:xfrm>
        </p:spPr>
        <p:txBody>
          <a:bodyPr/>
          <a:lstStyle/>
          <a:p>
            <a:pPr algn="ctr" eaLnBrk="1" hangingPunct="1"/>
            <a:r>
              <a:rPr lang="en-US" smtClean="0"/>
              <a:t>Simplification</a:t>
            </a:r>
            <a:br>
              <a:rPr lang="en-US" smtClean="0"/>
            </a:br>
            <a:r>
              <a:rPr lang="en-US" smtClean="0"/>
              <a:t>example</a:t>
            </a:r>
          </a:p>
        </p:txBody>
      </p:sp>
      <p:pic>
        <p:nvPicPr>
          <p:cNvPr id="11267" name="Picture 5" descr="eli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6148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5322</TotalTime>
  <Words>1093</Words>
  <Application>Microsoft Office PowerPoint</Application>
  <PresentationFormat>On-screen Show (4:3)</PresentationFormat>
  <Paragraphs>171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Times New Roman</vt:lpstr>
      <vt:lpstr>Arial</vt:lpstr>
      <vt:lpstr>Wingdings</vt:lpstr>
      <vt:lpstr>Calibri</vt:lpstr>
      <vt:lpstr>Verdana</vt:lpstr>
      <vt:lpstr>Expedition</vt:lpstr>
      <vt:lpstr>PROPAGANDA-The Ultimate Art of Persuasion and Deception</vt:lpstr>
      <vt:lpstr>Propaganda</vt:lpstr>
      <vt:lpstr>Quotes</vt:lpstr>
      <vt:lpstr>Techniques or Methods Used in Propaganda</vt:lpstr>
      <vt:lpstr>Name Calling/Loaded Words examples</vt:lpstr>
      <vt:lpstr>2. Glittering Generality</vt:lpstr>
      <vt:lpstr>Glittering Generality examples</vt:lpstr>
      <vt:lpstr>3. Simplification (or Stereotyping):</vt:lpstr>
      <vt:lpstr>Simplification example</vt:lpstr>
      <vt:lpstr>4. Transfer</vt:lpstr>
      <vt:lpstr>Transfer</vt:lpstr>
      <vt:lpstr>5. Testimonial</vt:lpstr>
      <vt:lpstr>Testimonial example</vt:lpstr>
      <vt:lpstr>6. Plain Folks</vt:lpstr>
      <vt:lpstr>Plain Folks example</vt:lpstr>
      <vt:lpstr>7. Euphemism</vt:lpstr>
      <vt:lpstr>Euphemism example</vt:lpstr>
      <vt:lpstr>8. Card Stacking</vt:lpstr>
      <vt:lpstr>Card Stacking Example</vt:lpstr>
      <vt:lpstr>9. Band Wagon</vt:lpstr>
      <vt:lpstr>Bandwagon Example</vt:lpstr>
      <vt:lpstr>10. Fear/Emotional Appeal</vt:lpstr>
      <vt:lpstr>Fear/Emotional appeal examples</vt:lpstr>
      <vt:lpstr>11. Logical Fallacy</vt:lpstr>
      <vt:lpstr>Logical Fallacy example</vt:lpstr>
      <vt:lpstr>12. The power of slogans-catchy phrases to help you remember a cause or company</vt:lpstr>
      <vt:lpstr>13. LOADED Words</vt:lpstr>
      <vt:lpstr>Slide 28</vt:lpstr>
      <vt:lpstr>14. Eye appeal</vt:lpstr>
      <vt:lpstr>EYE APPEAL example</vt:lpstr>
      <vt:lpstr>15. REPETITION</vt:lpstr>
      <vt:lpstr>Repetition example</vt:lpstr>
      <vt:lpstr>16. SNOB APPEAL</vt:lpstr>
      <vt:lpstr>Snob Appeal example</vt:lpstr>
      <vt:lpstr>17. SHOCKVERTISING</vt:lpstr>
      <vt:lpstr>SHOCKVERTISING example</vt:lpstr>
      <vt:lpstr>The power of symbols and images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The power of symbols and images</vt:lpstr>
      <vt:lpstr>The power of symbols and images</vt:lpstr>
      <vt:lpstr>Slide 48</vt:lpstr>
      <vt:lpstr>Slide 49</vt:lpstr>
      <vt:lpstr>Slide 50</vt:lpstr>
      <vt:lpstr>Slide 51</vt:lpstr>
      <vt:lpstr>Our eyes can fool us…</vt:lpstr>
      <vt:lpstr>Propaganda or Not?  You Decide…</vt:lpstr>
      <vt:lpstr>Slide 54</vt:lpstr>
      <vt:lpstr>The power of symbols and images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PROPAGANDA-The Ultimate Art of Persuasion</dc:title>
  <dc:creator>Will and Emily O'Lynnger</dc:creator>
  <cp:lastModifiedBy>william.o'lynnger</cp:lastModifiedBy>
  <cp:revision>184</cp:revision>
  <dcterms:created xsi:type="dcterms:W3CDTF">2006-11-26T13:59:39Z</dcterms:created>
  <dcterms:modified xsi:type="dcterms:W3CDTF">2014-03-07T20:20:50Z</dcterms:modified>
</cp:coreProperties>
</file>